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39" r:id="rId3"/>
    <p:sldId id="275" r:id="rId4"/>
    <p:sldId id="278" r:id="rId5"/>
    <p:sldId id="257" r:id="rId6"/>
    <p:sldId id="279" r:id="rId7"/>
    <p:sldId id="351" r:id="rId8"/>
    <p:sldId id="347" r:id="rId9"/>
    <p:sldId id="348" r:id="rId10"/>
    <p:sldId id="350" r:id="rId11"/>
    <p:sldId id="349" r:id="rId12"/>
    <p:sldId id="337" r:id="rId13"/>
    <p:sldId id="338" r:id="rId14"/>
    <p:sldId id="340" r:id="rId15"/>
    <p:sldId id="341" r:id="rId16"/>
    <p:sldId id="342" r:id="rId17"/>
    <p:sldId id="343" r:id="rId18"/>
    <p:sldId id="345" r:id="rId19"/>
    <p:sldId id="346" r:id="rId20"/>
    <p:sldId id="26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D1D3D4"/>
    <a:srgbClr val="939598"/>
    <a:srgbClr val="8E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125" d="100"/>
          <a:sy n="125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5E7C3-F973-4514-92F7-7088F7D4DEB5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6E69-C427-4E4C-9973-D5A3F692C2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85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6E69-C427-4E4C-9973-D5A3F692C20E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21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73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36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92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85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9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7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12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07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65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30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2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BC1E-DF02-4BA0-BEC0-8DBB3B239963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6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egischova\Desktop\2016_01_19_mapa_titu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5080001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9595" y="980728"/>
            <a:ext cx="7772400" cy="352839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6000" u="sng" dirty="0" smtClean="0"/>
              <a:t>Pracovní skupina </a:t>
            </a:r>
            <a:br>
              <a:rPr lang="cs-CZ" sz="6000" u="sng" dirty="0" smtClean="0"/>
            </a:br>
            <a:r>
              <a:rPr lang="cs-CZ" sz="6000" u="sng" dirty="0" smtClean="0"/>
              <a:t>Silniční infrastruktura</a:t>
            </a:r>
            <a: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31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4452466"/>
            <a:ext cx="6400800" cy="2144885"/>
          </a:xfrm>
        </p:spPr>
        <p:txBody>
          <a:bodyPr>
            <a:normAutofit fontScale="70000" lnSpcReduction="20000"/>
          </a:bodyPr>
          <a:lstStyle/>
          <a:p>
            <a:pPr algn="r"/>
            <a:endParaRPr lang="cs-CZ" sz="2000" dirty="0" smtClean="0">
              <a:solidFill>
                <a:schemeClr val="tx1"/>
              </a:solidFill>
            </a:endParaRPr>
          </a:p>
          <a:p>
            <a:pPr algn="r"/>
            <a:r>
              <a:rPr lang="cs-CZ" sz="4400" dirty="0" smtClean="0">
                <a:solidFill>
                  <a:schemeClr val="tx1"/>
                </a:solidFill>
              </a:rPr>
              <a:t>Institut plánování a rozvoje </a:t>
            </a:r>
            <a:br>
              <a:rPr lang="cs-CZ" sz="4400" dirty="0" smtClean="0">
                <a:solidFill>
                  <a:schemeClr val="tx1"/>
                </a:solidFill>
              </a:rPr>
            </a:br>
            <a:r>
              <a:rPr lang="cs-CZ" sz="4400" dirty="0" smtClean="0">
                <a:solidFill>
                  <a:schemeClr val="tx1"/>
                </a:solidFill>
              </a:rPr>
              <a:t>hl. m. Prahy</a:t>
            </a:r>
          </a:p>
          <a:p>
            <a:pPr algn="r"/>
            <a:endParaRPr lang="cs-CZ" sz="4400" dirty="0">
              <a:solidFill>
                <a:schemeClr val="tx1"/>
              </a:solidFill>
            </a:endParaRPr>
          </a:p>
          <a:p>
            <a:pPr algn="r"/>
            <a:r>
              <a:rPr lang="cs-CZ" sz="4400" dirty="0" smtClean="0">
                <a:solidFill>
                  <a:schemeClr val="tx1"/>
                </a:solidFill>
              </a:rPr>
              <a:t>21. </a:t>
            </a:r>
            <a:r>
              <a:rPr lang="cs-CZ" sz="4400" dirty="0">
                <a:solidFill>
                  <a:schemeClr val="tx1"/>
                </a:solidFill>
              </a:rPr>
              <a:t>b</a:t>
            </a:r>
            <a:r>
              <a:rPr lang="cs-CZ" sz="4400" dirty="0" smtClean="0">
                <a:solidFill>
                  <a:schemeClr val="tx1"/>
                </a:solidFill>
              </a:rPr>
              <a:t>řezna 2017</a:t>
            </a: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956"/>
            <a:ext cx="1787705" cy="6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9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II/603 Radějovice - Babice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Zjištěno  značné množství konstrukčních poruch vozovky v důsledku jejího přetěžování</a:t>
            </a:r>
          </a:p>
          <a:p>
            <a:r>
              <a:rPr lang="cs-CZ" dirty="0" smtClean="0"/>
              <a:t>Cílem je stavební úprava vozovky silnice v délce 7,458 km v úseku Radějovice – Babice (tzv. stará Benešovská)</a:t>
            </a:r>
          </a:p>
          <a:p>
            <a:r>
              <a:rPr lang="cs-CZ" dirty="0" smtClean="0"/>
              <a:t>Lhůta rekonstrukce cca 11 měsíců</a:t>
            </a:r>
          </a:p>
          <a:p>
            <a:r>
              <a:rPr lang="cs-CZ" dirty="0" smtClean="0"/>
              <a:t>VŘ na zhotovitele stavby se připravuje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91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II/115 Černošice – rekonstrukce silnice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Zjištěny vady v obrusné vrstvě a krytu vozovky, vyjeté koleje, plošná deformace vozovky</a:t>
            </a:r>
          </a:p>
          <a:p>
            <a:r>
              <a:rPr lang="cs-CZ" dirty="0" smtClean="0"/>
              <a:t>Cílem je provést kompletní výměnu konstrukce vozovky v úseku 0,00 – 2,16 v centru Černošic a zlepšit zde dopravní a bezpečnostní situaci</a:t>
            </a:r>
          </a:p>
          <a:p>
            <a:r>
              <a:rPr lang="cs-CZ" dirty="0" smtClean="0"/>
              <a:t>VŘ na zhotovitele stavby probíhá</a:t>
            </a:r>
          </a:p>
          <a:p>
            <a:r>
              <a:rPr lang="cs-CZ" dirty="0" smtClean="0"/>
              <a:t>Lhůta na výstavbu 19 měsíců</a:t>
            </a:r>
          </a:p>
          <a:p>
            <a:r>
              <a:rPr lang="cs-CZ" dirty="0" smtClean="0"/>
              <a:t>Projekt navazuje na další investiční aktivity (okružní křižovatka II/115 a II/16 Lety u Dobřichovic a II/115 a III/11517 průtah Řevnice)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9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Alokace opatření a aktivit ITI </a:t>
            </a:r>
            <a:r>
              <a:rPr lang="cs-CZ" dirty="0" smtClean="0"/>
              <a:t>(silnice)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cs typeface="Arial" charset="0"/>
              </a:rPr>
              <a:t>Opatření </a:t>
            </a:r>
            <a:r>
              <a:rPr lang="cs-CZ" b="1" dirty="0" smtClean="0">
                <a:cs typeface="Arial" charset="0"/>
              </a:rPr>
              <a:t>1.3.1 </a:t>
            </a:r>
            <a:r>
              <a:rPr lang="cs-CZ" b="1" dirty="0">
                <a:cs typeface="Arial" charset="0"/>
              </a:rPr>
              <a:t>Strategie ITI </a:t>
            </a:r>
            <a:r>
              <a:rPr lang="cs-CZ" sz="2800" b="1" dirty="0" smtClean="0">
                <a:cs typeface="Arial" charset="0"/>
              </a:rPr>
              <a:t>(Silniční infrastruktura)</a:t>
            </a:r>
            <a:endParaRPr lang="cs-CZ" sz="2800" b="1" dirty="0">
              <a:cs typeface="Arial" charset="0"/>
            </a:endParaRPr>
          </a:p>
          <a:p>
            <a:pPr marL="0" indent="0">
              <a:buNone/>
            </a:pPr>
            <a:r>
              <a:rPr lang="cs-CZ" dirty="0"/>
              <a:t>Celkové způsobilé výdaje	</a:t>
            </a:r>
            <a:r>
              <a:rPr lang="cs-CZ" b="1" dirty="0" smtClean="0"/>
              <a:t>1 478 588 tis. Kč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Příspěvek Unie – IROP		</a:t>
            </a:r>
            <a:r>
              <a:rPr lang="cs-CZ" b="1" u="sng" dirty="0" smtClean="0">
                <a:solidFill>
                  <a:srgbClr val="00AEEF"/>
                </a:solidFill>
              </a:rPr>
              <a:t>1 250 000 tis. Kč</a:t>
            </a:r>
            <a:endParaRPr lang="cs-CZ" b="1" u="sng" dirty="0">
              <a:solidFill>
                <a:srgbClr val="00AEEF"/>
              </a:solidFill>
            </a:endParaRP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Finanční plán Opatření </a:t>
            </a:r>
            <a:r>
              <a:rPr lang="cs-CZ" b="1" dirty="0" smtClean="0"/>
              <a:t>1.3.1 </a:t>
            </a:r>
            <a:r>
              <a:rPr lang="cs-CZ" b="1" dirty="0"/>
              <a:t>Strategie ITI </a:t>
            </a:r>
            <a:r>
              <a:rPr lang="cs-CZ" b="1" dirty="0" smtClean="0"/>
              <a:t>(silnice)</a:t>
            </a:r>
            <a:endParaRPr lang="cs-CZ" b="1" dirty="0"/>
          </a:p>
          <a:p>
            <a:pPr marL="0" indent="0">
              <a:buNone/>
            </a:pPr>
            <a:r>
              <a:rPr lang="cs-CZ" sz="2950" i="1" dirty="0" smtClean="0"/>
              <a:t>2017 + 2018 </a:t>
            </a:r>
            <a:r>
              <a:rPr lang="cs-CZ" sz="2950" i="1" dirty="0"/>
              <a:t>–  </a:t>
            </a:r>
            <a:r>
              <a:rPr lang="cs-CZ" sz="2950" b="1" i="1" dirty="0" smtClean="0">
                <a:solidFill>
                  <a:srgbClr val="00AEEF"/>
                </a:solidFill>
              </a:rPr>
              <a:t>44 % celé alokace (545 955 tis. Kč)</a:t>
            </a:r>
            <a:endParaRPr lang="cs-CZ" sz="2950" b="1" i="1" dirty="0">
              <a:solidFill>
                <a:srgbClr val="00AEEF"/>
              </a:solidFill>
            </a:endParaRPr>
          </a:p>
          <a:p>
            <a:pPr marL="0" indent="0">
              <a:buNone/>
            </a:pPr>
            <a:endParaRPr lang="cs-CZ" b="1" dirty="0" smtClean="0">
              <a:cs typeface="Arial" charset="0"/>
            </a:endParaRPr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5566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Opatření </a:t>
            </a:r>
            <a:r>
              <a:rPr lang="cs-CZ" dirty="0" smtClean="0"/>
              <a:t>1.3.1 </a:t>
            </a:r>
            <a:r>
              <a:rPr lang="cs-CZ" dirty="0"/>
              <a:t>Strategie ITI </a:t>
            </a:r>
            <a:r>
              <a:rPr lang="cs-CZ" dirty="0" smtClean="0"/>
              <a:t>(Silnice)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2400"/>
              </p:ext>
            </p:extLst>
          </p:nvPr>
        </p:nvGraphicFramePr>
        <p:xfrm>
          <a:off x="457200" y="1737373"/>
          <a:ext cx="8229599" cy="4251616"/>
        </p:xfrm>
        <a:graphic>
          <a:graphicData uri="http://schemas.openxmlformats.org/drawingml/2006/table">
            <a:tbl>
              <a:tblPr firstRow="1" bandRow="1"/>
              <a:tblGrid>
                <a:gridCol w="1981017"/>
                <a:gridCol w="1902171"/>
                <a:gridCol w="1981017"/>
                <a:gridCol w="2365394"/>
              </a:tblGrid>
              <a:tr h="32526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Indikátor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Opatření 1.3.1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Výzva č. 2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A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Předložené PZ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</a:tr>
              <a:tr h="3330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(ideální stav)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968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délka rekonstruovaných nebo modernizovaných silnic  (km)</a:t>
                      </a:r>
                    </a:p>
                  </a:txBody>
                  <a:tcPr marL="69699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67,25</a:t>
                      </a:r>
                    </a:p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 milník)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</a:tr>
              <a:tr h="44916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Délka nových silnic II. třídy (km)</a:t>
                      </a:r>
                    </a:p>
                  </a:txBody>
                  <a:tcPr marL="69699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13,37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</a:tr>
              <a:tr h="65826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Délka rekonstruovaných silnic II. třídy (km)</a:t>
                      </a:r>
                    </a:p>
                  </a:txBody>
                  <a:tcPr marL="69699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9,62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</a:tr>
              <a:tr h="65826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Délka rekonstruovaných silnic III. třídy (km)</a:t>
                      </a:r>
                    </a:p>
                  </a:txBody>
                  <a:tcPr marL="69699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</a:tr>
              <a:tr h="727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Alokace ERDF 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1 250 000 000 Kč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425 000 000 Kč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212 346 383 Kč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Posouzení souladu PZ se strategií ITI PMO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</a:rPr>
              <a:t>Výkonný tým nositele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Kontrola projektových záměrů a kritérií ŘV ITI PMO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Předloženy 3 projektové záměry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Všechny byly před </a:t>
            </a:r>
            <a:r>
              <a:rPr lang="cs-CZ" dirty="0"/>
              <a:t>konáním pracovní </a:t>
            </a:r>
            <a:r>
              <a:rPr lang="cs-CZ" dirty="0" smtClean="0"/>
              <a:t>skupiny vyhodnoceny kladně</a:t>
            </a:r>
          </a:p>
          <a:p>
            <a:pPr marL="0" indent="0">
              <a:buNone/>
            </a:pPr>
            <a:endParaRPr lang="cs-CZ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i="1" dirty="0" smtClean="0"/>
              <a:t>V případě neúčasti žadatele na PS, může dojít k nesplnění kritéria Předkladatelé prokazatelně připravovali projektový záměr v koordinaci s nositelem ITI PMO.</a:t>
            </a:r>
            <a:endParaRPr lang="cs-CZ" sz="2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334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Posouzení souladu PZ se strategií ITI PMO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</a:rPr>
              <a:t>Cíl pracovní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Možnost A) Vytvořit konsenzem takový soubor, který naplní parametry výzvy (při využití maximální alokace a splnění indikátorů)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Možnost B) Předat ŘV ITI PMO celý soubor kladně vyhodnocených projektových záměrů, který využije k hodnocení doplňkových kritérií</a:t>
            </a:r>
            <a:endParaRPr lang="cs-CZ" sz="2600" b="1" dirty="0" smtClean="0"/>
          </a:p>
          <a:p>
            <a:pPr marL="0" indent="0">
              <a:buNone/>
            </a:pPr>
            <a:endParaRPr lang="cs-CZ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4287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Posouzení souladu PZ se strategií ITI PMO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</a:rPr>
              <a:t>Řídící výbor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Nemůže vydat vyjádření o souladu nad rámec alokace výzvy (podmínka MMR)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Doplňková kritéria budou použita v případě, že projektové záměry přesáhnou 100 % alokace: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 smtClean="0"/>
              <a:t>Poměr cena/výkon – celkové způsobilé výdaje/</a:t>
            </a:r>
            <a:r>
              <a:rPr lang="cs-CZ" sz="2400" dirty="0"/>
              <a:t> délka zrekonstruovaných, zmodernizovaných nebo nově vystavených úseků silnic II. a III. třídy v km</a:t>
            </a:r>
            <a:endParaRPr lang="cs-CZ" sz="2400" dirty="0" smtClean="0"/>
          </a:p>
          <a:p>
            <a:pPr marL="0" indent="0">
              <a:buNone/>
            </a:pPr>
            <a:r>
              <a:rPr lang="cs-CZ" sz="2600" b="1" dirty="0" smtClean="0"/>
              <a:t>Projektovou žádost může žadatel podat i s nesouladným vyjádřením ŘV.</a:t>
            </a:r>
          </a:p>
        </p:txBody>
      </p:sp>
    </p:spTree>
    <p:extLst>
      <p:ext uri="{BB962C8B-B14F-4D97-AF65-F5344CB8AC3E}">
        <p14:creationId xmlns:p14="http://schemas.microsoft.com/office/powerpoint/2010/main" val="2892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Jednání ŘV ITI PMO – 3. dubna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Vydání vyjádření ŘV</a:t>
            </a:r>
            <a:r>
              <a:rPr lang="cs-CZ" dirty="0"/>
              <a:t> ITI PMO</a:t>
            </a:r>
            <a:r>
              <a:rPr lang="cs-CZ" dirty="0" smtClean="0"/>
              <a:t> – do </a:t>
            </a:r>
            <a:r>
              <a:rPr lang="cs-CZ" dirty="0"/>
              <a:t>10. </a:t>
            </a:r>
            <a:r>
              <a:rPr lang="cs-CZ" dirty="0" smtClean="0"/>
              <a:t>dubna                         (</a:t>
            </a:r>
            <a:r>
              <a:rPr lang="cs-CZ" dirty="0"/>
              <a:t>do 7 kalendářních </a:t>
            </a:r>
            <a:r>
              <a:rPr lang="cs-CZ" dirty="0" smtClean="0"/>
              <a:t>dnů)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Výzva zprostředkujícího subjektu bude vyhlášena v MS2014+ dne 1. dubna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Příjem žádostí bude </a:t>
            </a:r>
            <a:r>
              <a:rPr lang="cs-CZ" dirty="0"/>
              <a:t>v MS2014+ </a:t>
            </a:r>
            <a:r>
              <a:rPr lang="cs-CZ" dirty="0" smtClean="0"/>
              <a:t>otevřen od 1. dubna 16:00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Upozornění kritérium souladu PZ a projektové žádosti: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Hodnoty </a:t>
            </a:r>
            <a:r>
              <a:rPr lang="cs-CZ" dirty="0"/>
              <a:t>indikátorů v žádosti o podporu jsou stejné jako hodnoty indikátorů uvedené v projektovém záměru nebo jsou vyšší či nižší max. o 5 % a tato změna je popsána.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ýše </a:t>
            </a:r>
            <a:r>
              <a:rPr lang="cs-CZ" dirty="0"/>
              <a:t>dotace z EU v žádosti o podporu nepřevyšuje částku uvedenou v projektovém záměru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653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</a:t>
            </a:r>
            <a:r>
              <a:rPr lang="cs-CZ" dirty="0" smtClean="0"/>
              <a:t>ritéria přijatelnosti -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Projekt bude realizován na území Pražské metropolitní oblasti, vyjma území hl. m. Prahy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Žádost o podporu odpovídá projektovému záměru, ke kterému vydal své vyjádření ŘV ITI PMO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Žádost a projektový záměr se shodují v údajích žadatel, popis projektu a hodnoty indikátorů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Hodnoty </a:t>
            </a:r>
            <a:r>
              <a:rPr lang="cs-CZ" dirty="0"/>
              <a:t>indikátorů v žádosti o podporu jsou stejné jako hodnoty indikátorů uvedené v projektovém záměru nebo jsou vyšší či nižší max. o 5 % a tato změna je popsána.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Zároveň výše </a:t>
            </a:r>
            <a:r>
              <a:rPr lang="cs-CZ" dirty="0"/>
              <a:t>dotace z EU v žádosti o podporu nepřevyšuje částku uvedenou v projektovém záměru.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65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Specifická kritéria přijatelnosti (ano/ne)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</a:rPr>
              <a:t>Silniční infrastruktura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Projekt je realizován na Prioritní regionální silniční síti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Projekt </a:t>
            </a:r>
            <a:r>
              <a:rPr lang="cs-CZ" dirty="0" smtClean="0"/>
              <a:t>je zařazen do Regionálního akčního plánu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Předmětem projektu je rekonstrukce, modernizace, popř. výstavba vybraných úseků silnic III. třídy, které plní funkce silnic vyšší třídy, které zajistí lepší dopravní propojení středočeského kraje s hl. m. Prahou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Projekt </a:t>
            </a:r>
            <a:r>
              <a:rPr lang="cs-CZ" dirty="0" smtClean="0"/>
              <a:t>zahrnující novou dopravní stavbu zohledňuje opatření uvedená ve Stanovisku Ministerstva životního prostředí podle zákona č. 100/2001 Sb., o posuzování vlivů na životní prostředí, k návrhu koncepce Integrované strategie pro ITI Pražské metropolitní oblasti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032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Úvodní slovo a představení odborníků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Proces hodnocení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Aktuální stav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Další postup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4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egischova\Desktop\2016_01_19_mapa_titu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3" y="1330018"/>
            <a:ext cx="5080001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1366"/>
            <a:ext cx="4392489" cy="598811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5300" dirty="0" smtClean="0"/>
              <a:t>Děkujeme  za pozornost</a:t>
            </a:r>
            <a: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27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956"/>
            <a:ext cx="1787705" cy="6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89" y="1587597"/>
            <a:ext cx="4134427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Integrovaná strategie pro ITI PMO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Integrovaný nástroj pro </a:t>
            </a:r>
            <a:r>
              <a:rPr lang="cs-CZ" dirty="0" smtClean="0"/>
              <a:t>nové programové období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Specifikace </a:t>
            </a:r>
            <a:r>
              <a:rPr lang="cs-CZ" dirty="0"/>
              <a:t>čerpání prostředků z ESI fondů na území PMO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Specifikace aktivit pro danou oblast, ale nejedná se o </a:t>
            </a:r>
            <a:r>
              <a:rPr lang="cs-CZ" b="1" i="1" dirty="0"/>
              <a:t>„změkčování“ </a:t>
            </a:r>
            <a:r>
              <a:rPr lang="cs-CZ" b="1" dirty="0"/>
              <a:t>podmínek nastavených IROP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Důraz na </a:t>
            </a:r>
            <a:r>
              <a:rPr lang="cs-CZ" b="1" dirty="0"/>
              <a:t>„územní integrovaný přístup“</a:t>
            </a:r>
          </a:p>
        </p:txBody>
      </p:sp>
    </p:spTree>
    <p:extLst>
      <p:ext uri="{BB962C8B-B14F-4D97-AF65-F5344CB8AC3E}">
        <p14:creationId xmlns:p14="http://schemas.microsoft.com/office/powerpoint/2010/main" val="12176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Zacílení podpory z IROP v ITI</a:t>
            </a:r>
            <a:endParaRPr lang="cs-CZ" dirty="0"/>
          </a:p>
        </p:txBody>
      </p:sp>
      <p:pic>
        <p:nvPicPr>
          <p:cNvPr id="4" name="Picture 2" descr="C:\Users\kriegischova\Desktop\mapa vymezení_bez Pra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6446"/>
            <a:ext cx="8172400" cy="55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Proces schvalování projektů</a:t>
            </a:r>
            <a:endParaRPr lang="cs-CZ" dirty="0"/>
          </a:p>
        </p:txBody>
      </p:sp>
      <p:pic>
        <p:nvPicPr>
          <p:cNvPr id="1026" name="Picture 2" descr="C:\Users\kriegischova\Desktop\2015_11_28_tab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886"/>
            <a:ext cx="8899471" cy="65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Předložené projektové záměry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3 předložené projektové záměry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II/605 Chrášťany, přeložka silnice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II/115 Černošice rekonstrukce silnice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II/603 Radějovice - Babice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projektové </a:t>
            </a:r>
            <a:r>
              <a:rPr lang="cs-CZ" altLang="cs-CZ" dirty="0"/>
              <a:t>záměry za </a:t>
            </a:r>
            <a:r>
              <a:rPr lang="cs-CZ" altLang="cs-CZ" dirty="0" smtClean="0"/>
              <a:t>212 346 383,- Kč (CZV)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Celkový součet hodnot indikátorů:</a:t>
            </a:r>
          </a:p>
          <a:p>
            <a:pPr lvl="1">
              <a:spcAft>
                <a:spcPts val="600"/>
              </a:spcAft>
              <a:defRPr/>
            </a:pPr>
            <a:r>
              <a:rPr lang="cs-CZ" altLang="cs-CZ" dirty="0" smtClean="0"/>
              <a:t>Délka nových silnic II. třídy – 0,88 km</a:t>
            </a:r>
          </a:p>
          <a:p>
            <a:pPr lvl="1">
              <a:spcAft>
                <a:spcPts val="600"/>
              </a:spcAft>
              <a:defRPr/>
            </a:pPr>
            <a:r>
              <a:rPr lang="cs-CZ" altLang="cs-CZ" dirty="0" smtClean="0"/>
              <a:t>Délka rekonstruovaných silnic II. </a:t>
            </a:r>
            <a:r>
              <a:rPr lang="cs-CZ" altLang="cs-CZ" dirty="0"/>
              <a:t>t</a:t>
            </a:r>
            <a:r>
              <a:rPr lang="cs-CZ" altLang="cs-CZ" dirty="0" smtClean="0"/>
              <a:t>řídy – 9,618 km</a:t>
            </a:r>
          </a:p>
          <a:p>
            <a:pPr lvl="1">
              <a:spcAft>
                <a:spcPts val="600"/>
              </a:spcAft>
              <a:defRPr/>
            </a:pPr>
            <a:r>
              <a:rPr lang="cs-CZ" altLang="cs-CZ" dirty="0" smtClean="0"/>
              <a:t>Délka rekonstruovaných silnic III. </a:t>
            </a:r>
            <a:r>
              <a:rPr lang="cs-CZ" altLang="cs-CZ" dirty="0"/>
              <a:t>t</a:t>
            </a:r>
            <a:r>
              <a:rPr lang="cs-CZ" altLang="cs-CZ" dirty="0" smtClean="0"/>
              <a:t>řídy – 0 km</a:t>
            </a:r>
          </a:p>
        </p:txBody>
      </p:sp>
    </p:spTree>
    <p:extLst>
      <p:ext uri="{BB962C8B-B14F-4D97-AF65-F5344CB8AC3E}">
        <p14:creationId xmlns:p14="http://schemas.microsoft.com/office/powerpoint/2010/main" val="166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Předložené projektové záměry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155605"/>
              </p:ext>
            </p:extLst>
          </p:nvPr>
        </p:nvGraphicFramePr>
        <p:xfrm>
          <a:off x="251520" y="2060847"/>
          <a:ext cx="8568953" cy="3148877"/>
        </p:xfrm>
        <a:graphic>
          <a:graphicData uri="http://schemas.openxmlformats.org/drawingml/2006/table">
            <a:tbl>
              <a:tblPr/>
              <a:tblGrid>
                <a:gridCol w="580944"/>
                <a:gridCol w="643192"/>
                <a:gridCol w="1500069"/>
                <a:gridCol w="773519"/>
                <a:gridCol w="669777"/>
                <a:gridCol w="967456"/>
                <a:gridCol w="943873"/>
                <a:gridCol w="842200"/>
                <a:gridCol w="842295"/>
                <a:gridCol w="805628"/>
              </a:tblGrid>
              <a:tr h="9225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Číslo projektu</a:t>
                      </a:r>
                    </a:p>
                  </a:txBody>
                  <a:tcPr marL="6881" marR="6881" marT="688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Datum předložení</a:t>
                      </a:r>
                    </a:p>
                  </a:txBody>
                  <a:tcPr marL="6881" marR="6881" marT="68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Název projektu</a:t>
                      </a:r>
                    </a:p>
                  </a:txBody>
                  <a:tcPr marL="6881" marR="6881" marT="68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Žadatel</a:t>
                      </a:r>
                    </a:p>
                  </a:txBody>
                  <a:tcPr marL="6881" marR="6881" marT="68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Termín realizace projektu</a:t>
                      </a:r>
                    </a:p>
                  </a:txBody>
                  <a:tcPr marL="6881" marR="6881" marT="68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CZV</a:t>
                      </a:r>
                    </a:p>
                  </a:txBody>
                  <a:tcPr marL="6881" marR="6881" marT="68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Příspěvek Unie</a:t>
                      </a:r>
                    </a:p>
                  </a:txBody>
                  <a:tcPr marL="6881" marR="6881" marT="68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Nezpůsobilé výdaje</a:t>
                      </a:r>
                    </a:p>
                  </a:txBody>
                  <a:tcPr marL="6881" marR="6881" marT="68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72203_Délka nových silnic II. </a:t>
                      </a:r>
                      <a:r>
                        <a:rPr lang="pl-PL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třídy </a:t>
                      </a:r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(km) </a:t>
                      </a:r>
                    </a:p>
                  </a:txBody>
                  <a:tcPr marL="6881" marR="6881" marT="68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72303_Délka rekonstruovaných silnic II. </a:t>
                      </a:r>
                      <a:r>
                        <a:rPr lang="cs-CZ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třídy </a:t>
                      </a:r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(km)</a:t>
                      </a:r>
                    </a:p>
                  </a:txBody>
                  <a:tcPr marL="6881" marR="6881" marT="68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5565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8.3.2017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II/605 Chrášťany, přeložka silnice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03/17-09/18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57 462 301,97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48 842 956,67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5 970 988,52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565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8.3.2017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II/603 Radějovice - Babice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06/17-08/18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75 390 255,70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64 081 717,35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196 419,30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7,458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565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8.3.2017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II/115 Černošice, rekonstrukce silnice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03/17-09/18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79 493 825,63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67 569 751,79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14 798 950,36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5658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1" marR="6881" marT="688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212 346 383,30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180 494 425,81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9,618</a:t>
                      </a:r>
                    </a:p>
                  </a:txBody>
                  <a:tcPr marL="6881" marR="6881" marT="688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85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II/605 Chrášťany, přeložka </a:t>
            </a:r>
            <a:r>
              <a:rPr lang="cs-CZ" altLang="cs-CZ" dirty="0" smtClean="0"/>
              <a:t>silnice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</a:t>
            </a:r>
            <a:r>
              <a:rPr lang="cs-CZ" dirty="0" smtClean="0"/>
              <a:t>řižovatka silnic II/605 a III/00513 v obci Chrášťany je zatížena vysokou intenzitou dopravy</a:t>
            </a:r>
          </a:p>
          <a:p>
            <a:r>
              <a:rPr lang="cs-CZ" dirty="0"/>
              <a:t>p</a:t>
            </a:r>
            <a:r>
              <a:rPr lang="cs-CZ" dirty="0" smtClean="0"/>
              <a:t>rojekt řeší výstavbu nové přeložky komunikace v </a:t>
            </a:r>
            <a:r>
              <a:rPr lang="cs-CZ" dirty="0" err="1" smtClean="0"/>
              <a:t>extravilánu</a:t>
            </a:r>
            <a:r>
              <a:rPr lang="cs-CZ" dirty="0" smtClean="0"/>
              <a:t> obce a její napojení na stávající silnici II/605 na V a na silnici III/00513 na Z</a:t>
            </a:r>
          </a:p>
          <a:p>
            <a:r>
              <a:rPr lang="cs-CZ" dirty="0" smtClean="0"/>
              <a:t>1. etapa 2017 – příprava území (zemní práce, přeložky inženýrských sítí)</a:t>
            </a:r>
          </a:p>
          <a:p>
            <a:r>
              <a:rPr lang="cs-CZ" dirty="0" smtClean="0"/>
              <a:t>2. etapa 2018 – pokládka asfaltu, budování okružní křižovatky</a:t>
            </a:r>
          </a:p>
          <a:p>
            <a:r>
              <a:rPr lang="cs-CZ" dirty="0" smtClean="0"/>
              <a:t>VŘ na zhotovitele stavby probíhá</a:t>
            </a:r>
          </a:p>
          <a:p>
            <a:r>
              <a:rPr lang="cs-CZ" dirty="0" smtClean="0"/>
              <a:t>Lhůta na výstavbu cca 18 měsíců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76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733773" cy="4525963"/>
          </a:xfrm>
        </p:spPr>
      </p:pic>
    </p:spTree>
    <p:extLst>
      <p:ext uri="{BB962C8B-B14F-4D97-AF65-F5344CB8AC3E}">
        <p14:creationId xmlns:p14="http://schemas.microsoft.com/office/powerpoint/2010/main" val="3878682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1015</Words>
  <Application>Microsoft Office PowerPoint</Application>
  <PresentationFormat>Předvádění na obrazovce (4:3)</PresentationFormat>
  <Paragraphs>165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Motiv systému Office</vt:lpstr>
      <vt:lpstr>  Pracovní skupina  Silniční infrastruktura  </vt:lpstr>
      <vt:lpstr>Program</vt:lpstr>
      <vt:lpstr>Integrovaná strategie pro ITI PMO</vt:lpstr>
      <vt:lpstr>Zacílení podpory z IROP v ITI</vt:lpstr>
      <vt:lpstr>Proces schvalování projektů</vt:lpstr>
      <vt:lpstr>Předložené projektové záměry</vt:lpstr>
      <vt:lpstr>Předložené projektové záměry</vt:lpstr>
      <vt:lpstr>II/605 Chrášťany, přeložka silnice</vt:lpstr>
      <vt:lpstr>Prezentace aplikace PowerPoint</vt:lpstr>
      <vt:lpstr>II/603 Radějovice - Babice</vt:lpstr>
      <vt:lpstr>II/115 Černošice – rekonstrukce silnice</vt:lpstr>
      <vt:lpstr>Alokace opatření a aktivit ITI (silnice)</vt:lpstr>
      <vt:lpstr>Opatření 1.3.1 Strategie ITI (Silnice)</vt:lpstr>
      <vt:lpstr>Posouzení souladu PZ se strategií ITI PMO</vt:lpstr>
      <vt:lpstr>Posouzení souladu PZ se strategií ITI PMO</vt:lpstr>
      <vt:lpstr>Posouzení souladu PZ se strategií ITI PMO</vt:lpstr>
      <vt:lpstr>Další postup</vt:lpstr>
      <vt:lpstr>Kritéria přijatelnosti - upozornění</vt:lpstr>
      <vt:lpstr>Specifická kritéria přijatelnosti (ano/ne)</vt:lpstr>
      <vt:lpstr>   Děkujeme  za pozornost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Kriegischová Lenka (IPR/SSP)</dc:creator>
  <cp:lastModifiedBy>Kleinwächterová Kristína Mgr. (IPR/SSP)</cp:lastModifiedBy>
  <cp:revision>153</cp:revision>
  <dcterms:created xsi:type="dcterms:W3CDTF">2016-01-20T08:04:53Z</dcterms:created>
  <dcterms:modified xsi:type="dcterms:W3CDTF">2017-04-24T16:41:07Z</dcterms:modified>
</cp:coreProperties>
</file>